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Oswald Light"/>
      <p:regular r:id="rId39"/>
      <p:bold r:id="rId40"/>
    </p:embeddedFont>
    <p:embeddedFont>
      <p:font typeface="Oswald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A9379B2-9B68-4503-AA71-14B2E72DC3AA}">
  <a:tblStyle styleId="{7A9379B2-9B68-4503-AA71-14B2E72DC3A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Light-bold.fntdata"/><Relationship Id="rId20" Type="http://schemas.openxmlformats.org/officeDocument/2006/relationships/slide" Target="slides/slide14.xml"/><Relationship Id="rId42" Type="http://schemas.openxmlformats.org/officeDocument/2006/relationships/font" Target="fonts/Oswald-bold.fntdata"/><Relationship Id="rId41" Type="http://schemas.openxmlformats.org/officeDocument/2006/relationships/font" Target="fonts/Oswald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OswaldLight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08d718f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e08d718f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f25dd69c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f25dd69c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f25dd69c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f25dd69c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f25dd69c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f25dd69c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22590808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22590808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f25dd69c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f25dd69c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f5ea1e94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f5ea1e94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bea7108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bea7108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08d718fa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08d718fa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f25dd69c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f25dd69c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f25dd69c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f25dd69c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08d718fa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08d718fa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f25dd69c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f25dd69c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f25dd69c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f25dd69c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f25dd69c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f25dd69c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f25dd69cc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f25dd69c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f25dd69cc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df25dd69c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fd03b33a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fd03b33a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fd03b33a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fd03b33a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f750684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f750684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f7506845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f7506845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df7506845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df7506845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2418cbf4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e2418cbf4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f7506845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f7506845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0e48b2e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e0e48b2e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e2418cbf4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e2418cbf4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08d718fa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e08d718fa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08d718fa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08d718fa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08d718fa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08d718fa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f25dd69c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f25dd69c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f25dd69c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f25dd69c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ommendations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2"/>
          <p:cNvSpPr/>
          <p:nvPr/>
        </p:nvSpPr>
        <p:spPr>
          <a:xfrm>
            <a:off x="0" y="4637850"/>
            <a:ext cx="9152400" cy="505800"/>
          </a:xfrm>
          <a:prstGeom prst="rect">
            <a:avLst/>
          </a:prstGeom>
          <a:solidFill>
            <a:srgbClr val="DEF3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2"/>
          <p:cNvSpPr/>
          <p:nvPr/>
        </p:nvSpPr>
        <p:spPr>
          <a:xfrm>
            <a:off x="0" y="4401150"/>
            <a:ext cx="1020600" cy="236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Recommendation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BQsk6lJiJZupmTKnQ56XjFO4JxX5FiH9/view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Relationship Id="rId4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rive.google.com/file/d/1Q7-nIdgtAebTP3WJXxc3537ZkZMq5ain/view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hyperlink" Target="http://drive.google.com/file/d/1Bm7z64IUzqa7LqGxb0AZBE5QIszuY126/view" TargetMode="External"/><Relationship Id="rId7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hyperlink" Target="http://drive.google.com/file/d/1KBpDKwMINHwCYfc3A4-R3YMpZLlQz3hZ/view" TargetMode="External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0" y="1790600"/>
            <a:ext cx="3304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Oswald"/>
                <a:ea typeface="Oswald"/>
                <a:cs typeface="Oswald"/>
                <a:sym typeface="Oswald"/>
              </a:rPr>
              <a:t>UI Review &amp; Recommendations</a:t>
            </a:r>
            <a:endParaRPr b="1" sz="32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800" y="289325"/>
            <a:ext cx="5839200" cy="43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99675" y="3185500"/>
            <a:ext cx="7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KOKO</a:t>
            </a:r>
            <a:endParaRPr b="1"/>
          </a:p>
        </p:txBody>
      </p:sp>
      <p:sp>
        <p:nvSpPr>
          <p:cNvPr id="59" name="Google Shape;59;p13"/>
          <p:cNvSpPr txBox="1"/>
          <p:nvPr/>
        </p:nvSpPr>
        <p:spPr>
          <a:xfrm>
            <a:off x="99675" y="3524375"/>
            <a:ext cx="23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Manager/ Admin/ Core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25" y="67125"/>
            <a:ext cx="3203451" cy="258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865" y="2651163"/>
            <a:ext cx="1977609" cy="157533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3067225" y="3826300"/>
            <a:ext cx="2826000" cy="5850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CTA is below the fold.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This increases motor and cognitive load.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112150" y="4713750"/>
            <a:ext cx="754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swald Light"/>
                <a:ea typeface="Oswald Light"/>
                <a:cs typeface="Oswald Light"/>
                <a:sym typeface="Oswald Light"/>
              </a:rPr>
              <a:t>Expose the CTA at all time so there is no chance for the user to miss it. Additionally, s/he does not need effort to discover it</a:t>
            </a:r>
            <a:endParaRPr sz="11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31" name="Google Shape;131;p22"/>
          <p:cNvSpPr/>
          <p:nvPr/>
        </p:nvSpPr>
        <p:spPr>
          <a:xfrm>
            <a:off x="7254300" y="0"/>
            <a:ext cx="1889700" cy="9144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Squad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/>
        </p:nvSpPr>
        <p:spPr>
          <a:xfrm>
            <a:off x="4572000" y="1249400"/>
            <a:ext cx="2826000" cy="3849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In-consistent buttons and placement patterns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75" y="278000"/>
            <a:ext cx="3875924" cy="182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4">
            <a:alphaModFix/>
          </a:blip>
          <a:srcRect b="0" l="0" r="0" t="71599"/>
          <a:stretch/>
        </p:blipFill>
        <p:spPr>
          <a:xfrm>
            <a:off x="180925" y="2157500"/>
            <a:ext cx="3338800" cy="7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925" y="3069700"/>
            <a:ext cx="6448625" cy="104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112150" y="4713750"/>
            <a:ext cx="754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swald Light"/>
                <a:ea typeface="Oswald Light"/>
                <a:cs typeface="Oswald Light"/>
                <a:sym typeface="Oswald Light"/>
              </a:rPr>
              <a:t>Consistent patterns help reinforce a mental model for the users </a:t>
            </a:r>
            <a:r>
              <a:rPr lang="en" sz="1100">
                <a:latin typeface="Oswald Light"/>
                <a:ea typeface="Oswald Light"/>
                <a:cs typeface="Oswald Light"/>
                <a:sym typeface="Oswald Light"/>
              </a:rPr>
              <a:t>which</a:t>
            </a:r>
            <a:r>
              <a:rPr lang="en" sz="1100">
                <a:latin typeface="Oswald Light"/>
                <a:ea typeface="Oswald Light"/>
                <a:cs typeface="Oswald Light"/>
                <a:sym typeface="Oswald Light"/>
              </a:rPr>
              <a:t> helps in perception, recognition and expectation.</a:t>
            </a:r>
            <a:endParaRPr sz="11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41" name="Google Shape;141;p23"/>
          <p:cNvSpPr/>
          <p:nvPr/>
        </p:nvSpPr>
        <p:spPr>
          <a:xfrm>
            <a:off x="3053575" y="1502750"/>
            <a:ext cx="849000" cy="538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/>
          <p:nvPr/>
        </p:nvSpPr>
        <p:spPr>
          <a:xfrm>
            <a:off x="112150" y="1502750"/>
            <a:ext cx="849000" cy="538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3"/>
          <p:cNvSpPr/>
          <p:nvPr/>
        </p:nvSpPr>
        <p:spPr>
          <a:xfrm>
            <a:off x="2166825" y="2316800"/>
            <a:ext cx="1188900" cy="538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3"/>
          <p:cNvSpPr/>
          <p:nvPr/>
        </p:nvSpPr>
        <p:spPr>
          <a:xfrm>
            <a:off x="408775" y="3771525"/>
            <a:ext cx="1501800" cy="38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3"/>
          <p:cNvSpPr/>
          <p:nvPr/>
        </p:nvSpPr>
        <p:spPr>
          <a:xfrm>
            <a:off x="4708625" y="3197325"/>
            <a:ext cx="1978200" cy="38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/>
          <p:nvPr/>
        </p:nvSpPr>
        <p:spPr>
          <a:xfrm>
            <a:off x="7254300" y="0"/>
            <a:ext cx="18897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Effects All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5" y="149375"/>
            <a:ext cx="6101576" cy="1620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/>
        </p:nvSpPr>
        <p:spPr>
          <a:xfrm>
            <a:off x="6442075" y="343675"/>
            <a:ext cx="2492700" cy="3849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Inconsistent Input Fields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 rotWithShape="1">
          <a:blip r:embed="rId4">
            <a:alphaModFix/>
          </a:blip>
          <a:srcRect b="35086" l="0" r="0" t="0"/>
          <a:stretch/>
        </p:blipFill>
        <p:spPr>
          <a:xfrm>
            <a:off x="607450" y="1566950"/>
            <a:ext cx="5834624" cy="14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9250" y="3282738"/>
            <a:ext cx="4264749" cy="6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025" y="3095862"/>
            <a:ext cx="4526300" cy="10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/>
          <p:nvPr/>
        </p:nvSpPr>
        <p:spPr>
          <a:xfrm>
            <a:off x="112150" y="4713750"/>
            <a:ext cx="754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swald Light"/>
                <a:ea typeface="Oswald Light"/>
                <a:cs typeface="Oswald Light"/>
                <a:sym typeface="Oswald Light"/>
              </a:rPr>
              <a:t>Consistent patterns help reinforce a mental model for the users which helps in perception, recognition and expectation.</a:t>
            </a:r>
            <a:endParaRPr sz="11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57" name="Google Shape;157;p24"/>
          <p:cNvSpPr/>
          <p:nvPr/>
        </p:nvSpPr>
        <p:spPr>
          <a:xfrm>
            <a:off x="7254300" y="0"/>
            <a:ext cx="18897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Effects All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/>
        </p:nvSpPr>
        <p:spPr>
          <a:xfrm>
            <a:off x="7485450" y="2240725"/>
            <a:ext cx="1488900" cy="3849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Inconsistent Interface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25" y="736700"/>
            <a:ext cx="5329352" cy="161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4850" y="2812214"/>
            <a:ext cx="6488801" cy="12863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5"/>
          <p:cNvCxnSpPr>
            <a:stCxn id="163" idx="3"/>
            <a:endCxn id="164" idx="3"/>
          </p:cNvCxnSpPr>
          <p:nvPr/>
        </p:nvCxnSpPr>
        <p:spPr>
          <a:xfrm>
            <a:off x="5691377" y="1544695"/>
            <a:ext cx="1482300" cy="1910700"/>
          </a:xfrm>
          <a:prstGeom prst="bentConnector3">
            <a:avLst>
              <a:gd fmla="val 116063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5"/>
          <p:cNvSpPr txBox="1"/>
          <p:nvPr/>
        </p:nvSpPr>
        <p:spPr>
          <a:xfrm>
            <a:off x="112150" y="4713750"/>
            <a:ext cx="754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swald Light"/>
                <a:ea typeface="Oswald Light"/>
                <a:cs typeface="Oswald Light"/>
                <a:sym typeface="Oswald Light"/>
              </a:rPr>
              <a:t>Consistency in UI elements and interaction models.</a:t>
            </a:r>
            <a:endParaRPr sz="11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67" name="Google Shape;167;p25"/>
          <p:cNvSpPr/>
          <p:nvPr/>
        </p:nvSpPr>
        <p:spPr>
          <a:xfrm>
            <a:off x="7254300" y="0"/>
            <a:ext cx="1889700" cy="9144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Squad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5250"/>
            <a:ext cx="8839204" cy="166598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4977425" y="3504600"/>
            <a:ext cx="26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Light"/>
                <a:ea typeface="Oswald Light"/>
                <a:cs typeface="Oswald Light"/>
                <a:sym typeface="Oswald Light"/>
              </a:rPr>
              <a:t>Inconsistent styling of ‘Status’.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2580150" y="1291275"/>
            <a:ext cx="10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Light"/>
                <a:ea typeface="Oswald Light"/>
                <a:cs typeface="Oswald Light"/>
                <a:sym typeface="Oswald Light"/>
              </a:rPr>
              <a:t>Clickable.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3637075" y="1291275"/>
            <a:ext cx="12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Not Clickable</a:t>
            </a:r>
            <a:endParaRPr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id="176" name="Google Shape;176;p26"/>
          <p:cNvCxnSpPr>
            <a:stCxn id="175" idx="3"/>
          </p:cNvCxnSpPr>
          <p:nvPr/>
        </p:nvCxnSpPr>
        <p:spPr>
          <a:xfrm>
            <a:off x="4902175" y="1491375"/>
            <a:ext cx="3146100" cy="9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6"/>
          <p:cNvCxnSpPr>
            <a:stCxn id="174" idx="1"/>
          </p:cNvCxnSpPr>
          <p:nvPr/>
        </p:nvCxnSpPr>
        <p:spPr>
          <a:xfrm rot="10800000">
            <a:off x="1040550" y="1432875"/>
            <a:ext cx="1539600" cy="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6"/>
          <p:cNvCxnSpPr>
            <a:stCxn id="173" idx="0"/>
          </p:cNvCxnSpPr>
          <p:nvPr/>
        </p:nvCxnSpPr>
        <p:spPr>
          <a:xfrm flipH="1" rot="10800000">
            <a:off x="6280025" y="2619300"/>
            <a:ext cx="378300" cy="88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6"/>
          <p:cNvSpPr txBox="1"/>
          <p:nvPr/>
        </p:nvSpPr>
        <p:spPr>
          <a:xfrm>
            <a:off x="2675225" y="565400"/>
            <a:ext cx="1594800" cy="3849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Inconsistent Affordance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112150" y="4713750"/>
            <a:ext cx="754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swald Light"/>
                <a:ea typeface="Oswald Light"/>
                <a:cs typeface="Oswald Light"/>
                <a:sym typeface="Oswald Light"/>
              </a:rPr>
              <a:t>Establish consistent patterns.</a:t>
            </a:r>
            <a:endParaRPr sz="11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id="181" name="Google Shape;181;p26"/>
          <p:cNvCxnSpPr>
            <a:stCxn id="173" idx="0"/>
          </p:cNvCxnSpPr>
          <p:nvPr/>
        </p:nvCxnSpPr>
        <p:spPr>
          <a:xfrm flipH="1" rot="10800000">
            <a:off x="6280025" y="2613000"/>
            <a:ext cx="1966200" cy="89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26"/>
          <p:cNvSpPr/>
          <p:nvPr/>
        </p:nvSpPr>
        <p:spPr>
          <a:xfrm>
            <a:off x="7254300" y="0"/>
            <a:ext cx="1889700" cy="9144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Squad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378550"/>
            <a:ext cx="5492449" cy="16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/>
        </p:nvSpPr>
        <p:spPr>
          <a:xfrm>
            <a:off x="6508650" y="1924800"/>
            <a:ext cx="1908900" cy="3849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In-consistent </a:t>
            </a: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data edit pattern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9350" y="3218450"/>
            <a:ext cx="3219800" cy="12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112150" y="4713750"/>
            <a:ext cx="754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swald Light"/>
                <a:ea typeface="Oswald Light"/>
                <a:cs typeface="Oswald Light"/>
                <a:sym typeface="Oswald Light"/>
              </a:rPr>
              <a:t>Establish consistent patterns.</a:t>
            </a:r>
            <a:endParaRPr sz="11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91" name="Google Shape;191;p27"/>
          <p:cNvSpPr/>
          <p:nvPr/>
        </p:nvSpPr>
        <p:spPr>
          <a:xfrm>
            <a:off x="7254300" y="0"/>
            <a:ext cx="1889700" cy="9144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Take care per story basis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92" name="Google Shape;192;p27"/>
          <p:cNvSpPr/>
          <p:nvPr/>
        </p:nvSpPr>
        <p:spPr>
          <a:xfrm>
            <a:off x="5217125" y="0"/>
            <a:ext cx="18897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Effects All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/>
        </p:nvSpPr>
        <p:spPr>
          <a:xfrm>
            <a:off x="2704850" y="435700"/>
            <a:ext cx="4124700" cy="3849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All KP’s are </a:t>
            </a: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displayed</a:t>
            </a: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 in one go so it’s difficult to look for specific KPs.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500" y="972250"/>
            <a:ext cx="4078821" cy="282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750" y="1000100"/>
            <a:ext cx="3847926" cy="279717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/>
        </p:nvSpPr>
        <p:spPr>
          <a:xfrm>
            <a:off x="3239600" y="3976775"/>
            <a:ext cx="3055200" cy="3849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Information which you can not reach does not exist.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112150" y="4713750"/>
            <a:ext cx="754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swald Light"/>
                <a:ea typeface="Oswald Light"/>
                <a:cs typeface="Oswald Light"/>
                <a:sym typeface="Oswald Light"/>
              </a:rPr>
              <a:t>Introduce a </a:t>
            </a:r>
            <a:r>
              <a:rPr lang="en" sz="1100">
                <a:latin typeface="Oswald Light"/>
                <a:ea typeface="Oswald Light"/>
                <a:cs typeface="Oswald Light"/>
                <a:sym typeface="Oswald Light"/>
              </a:rPr>
              <a:t>mechanism</a:t>
            </a:r>
            <a:r>
              <a:rPr lang="en" sz="1100"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" sz="1100">
                <a:latin typeface="Oswald Light"/>
                <a:ea typeface="Oswald Light"/>
                <a:cs typeface="Oswald Light"/>
                <a:sym typeface="Oswald Light"/>
              </a:rPr>
              <a:t>which</a:t>
            </a:r>
            <a:r>
              <a:rPr lang="en" sz="1100">
                <a:latin typeface="Oswald Light"/>
                <a:ea typeface="Oswald Light"/>
                <a:cs typeface="Oswald Light"/>
                <a:sym typeface="Oswald Light"/>
              </a:rPr>
              <a:t> helps balance the KPs displayed in accordance to the real-estate on screen.</a:t>
            </a:r>
            <a:endParaRPr sz="11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02" name="Google Shape;202;p28"/>
          <p:cNvSpPr/>
          <p:nvPr/>
        </p:nvSpPr>
        <p:spPr>
          <a:xfrm>
            <a:off x="-310825" y="296025"/>
            <a:ext cx="2353500" cy="43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- Brian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 team engineer - Duke</a:t>
            </a:r>
            <a:endParaRPr/>
          </a:p>
        </p:txBody>
      </p:sp>
      <p:sp>
        <p:nvSpPr>
          <p:cNvPr id="203" name="Google Shape;203;p28"/>
          <p:cNvSpPr/>
          <p:nvPr/>
        </p:nvSpPr>
        <p:spPr>
          <a:xfrm>
            <a:off x="4129175" y="0"/>
            <a:ext cx="50148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Dead Page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9"/>
          <p:cNvPicPr preferRelativeResize="0"/>
          <p:nvPr/>
        </p:nvPicPr>
        <p:blipFill rotWithShape="1">
          <a:blip r:embed="rId3">
            <a:alphaModFix/>
          </a:blip>
          <a:srcRect b="0" l="0" r="0" t="9016"/>
          <a:stretch/>
        </p:blipFill>
        <p:spPr>
          <a:xfrm>
            <a:off x="665549" y="1560692"/>
            <a:ext cx="5844850" cy="112663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824475" y="530200"/>
            <a:ext cx="1711500" cy="3849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One icon, multiple usage.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112150" y="4713750"/>
            <a:ext cx="754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Icons should have unique meanings associated with them to avoid ambiguity and foster recall value.</a:t>
            </a:r>
            <a:endParaRPr sz="11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id="211" name="Google Shape;211;p29"/>
          <p:cNvCxnSpPr/>
          <p:nvPr/>
        </p:nvCxnSpPr>
        <p:spPr>
          <a:xfrm>
            <a:off x="4328675" y="3126075"/>
            <a:ext cx="1711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9"/>
          <p:cNvCxnSpPr/>
          <p:nvPr/>
        </p:nvCxnSpPr>
        <p:spPr>
          <a:xfrm>
            <a:off x="922700" y="2629425"/>
            <a:ext cx="0" cy="49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9"/>
          <p:cNvCxnSpPr/>
          <p:nvPr/>
        </p:nvCxnSpPr>
        <p:spPr>
          <a:xfrm>
            <a:off x="953850" y="3127425"/>
            <a:ext cx="258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9"/>
          <p:cNvCxnSpPr/>
          <p:nvPr/>
        </p:nvCxnSpPr>
        <p:spPr>
          <a:xfrm>
            <a:off x="3533850" y="2629425"/>
            <a:ext cx="0" cy="49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9"/>
          <p:cNvCxnSpPr/>
          <p:nvPr/>
        </p:nvCxnSpPr>
        <p:spPr>
          <a:xfrm>
            <a:off x="4299975" y="2629425"/>
            <a:ext cx="0" cy="49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9"/>
          <p:cNvCxnSpPr/>
          <p:nvPr/>
        </p:nvCxnSpPr>
        <p:spPr>
          <a:xfrm>
            <a:off x="6014475" y="2629425"/>
            <a:ext cx="0" cy="49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9"/>
          <p:cNvSpPr/>
          <p:nvPr/>
        </p:nvSpPr>
        <p:spPr>
          <a:xfrm>
            <a:off x="7254300" y="0"/>
            <a:ext cx="1889700" cy="9144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Squad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00" y="152400"/>
            <a:ext cx="8154076" cy="18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/>
          <p:nvPr/>
        </p:nvSpPr>
        <p:spPr>
          <a:xfrm>
            <a:off x="337850" y="3286550"/>
            <a:ext cx="3054900" cy="5850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No way to retrieve Saved search, in fresh session.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Well, it jumps to ‘Saved Searches” out of the blue.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202" y="940025"/>
            <a:ext cx="3279097" cy="400082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/>
          <p:nvPr/>
        </p:nvSpPr>
        <p:spPr>
          <a:xfrm>
            <a:off x="112150" y="4713750"/>
            <a:ext cx="754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Have related information clustered together.</a:t>
            </a:r>
            <a:endParaRPr sz="11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26" name="Google Shape;226;p30"/>
          <p:cNvSpPr/>
          <p:nvPr/>
        </p:nvSpPr>
        <p:spPr>
          <a:xfrm>
            <a:off x="7254300" y="0"/>
            <a:ext cx="1889700" cy="9144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Squad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/>
        </p:nvSpPr>
        <p:spPr>
          <a:xfrm>
            <a:off x="4952900" y="1865525"/>
            <a:ext cx="3956700" cy="3849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Dancing Rows: Increases </a:t>
            </a: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cognitive</a:t>
            </a: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 load and create spatial </a:t>
            </a: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delusion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232" name="Google Shape;232;p31" title="Screen Recording 2021-06-08 at 3.41.29 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100" y="409275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1"/>
          <p:cNvSpPr txBox="1"/>
          <p:nvPr/>
        </p:nvSpPr>
        <p:spPr>
          <a:xfrm>
            <a:off x="112150" y="4713750"/>
            <a:ext cx="754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Search must be impacting rows. Don’t see a reason for the columns to be moving around.</a:t>
            </a:r>
            <a:endParaRPr sz="11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34" name="Google Shape;234;p31"/>
          <p:cNvSpPr/>
          <p:nvPr/>
        </p:nvSpPr>
        <p:spPr>
          <a:xfrm>
            <a:off x="7254300" y="0"/>
            <a:ext cx="1889700" cy="9144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Squad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2293600" y="273850"/>
            <a:ext cx="511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Cheers for what we have achieved, to date!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075" y="826450"/>
            <a:ext cx="6267390" cy="41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5" y="387850"/>
            <a:ext cx="6273423" cy="309995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2"/>
          <p:cNvSpPr txBox="1"/>
          <p:nvPr/>
        </p:nvSpPr>
        <p:spPr>
          <a:xfrm>
            <a:off x="2175000" y="3624175"/>
            <a:ext cx="4794000" cy="5850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What to do post selecting?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Unnecessary elements taking up precious real-estate on screen.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id="241" name="Google Shape;241;p32"/>
          <p:cNvCxnSpPr>
            <a:stCxn id="240" idx="1"/>
          </p:cNvCxnSpPr>
          <p:nvPr/>
        </p:nvCxnSpPr>
        <p:spPr>
          <a:xfrm rot="10800000">
            <a:off x="1355700" y="3228175"/>
            <a:ext cx="819300" cy="68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32"/>
          <p:cNvSpPr txBox="1"/>
          <p:nvPr/>
        </p:nvSpPr>
        <p:spPr>
          <a:xfrm>
            <a:off x="112150" y="4713750"/>
            <a:ext cx="754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Declutter screen by removing unwanted elements.</a:t>
            </a:r>
            <a:endParaRPr sz="11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43" name="Google Shape;243;p32"/>
          <p:cNvSpPr/>
          <p:nvPr/>
        </p:nvSpPr>
        <p:spPr>
          <a:xfrm>
            <a:off x="7254300" y="0"/>
            <a:ext cx="1889700" cy="9144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Squad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101" y="2237227"/>
            <a:ext cx="5150223" cy="2338724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9" name="Google Shape;24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5789599" cy="2663001"/>
          </a:xfrm>
          <a:prstGeom prst="rect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0" name="Google Shape;250;p33"/>
          <p:cNvSpPr txBox="1"/>
          <p:nvPr/>
        </p:nvSpPr>
        <p:spPr>
          <a:xfrm>
            <a:off x="254725" y="3366625"/>
            <a:ext cx="3307200" cy="5850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Too crowded. 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Unwanted cognitive load to find relevant information.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51" name="Google Shape;251;p33"/>
          <p:cNvSpPr txBox="1"/>
          <p:nvPr/>
        </p:nvSpPr>
        <p:spPr>
          <a:xfrm>
            <a:off x="112150" y="4713750"/>
            <a:ext cx="754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Appropriate clean-up and clustering of information required.</a:t>
            </a:r>
            <a:endParaRPr sz="11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52" name="Google Shape;252;p33"/>
          <p:cNvSpPr/>
          <p:nvPr/>
        </p:nvSpPr>
        <p:spPr>
          <a:xfrm>
            <a:off x="7254300" y="0"/>
            <a:ext cx="1889700" cy="9144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Squad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72524" cy="2896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100" y="1937750"/>
            <a:ext cx="4515523" cy="267667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 txBox="1"/>
          <p:nvPr/>
        </p:nvSpPr>
        <p:spPr>
          <a:xfrm>
            <a:off x="5201725" y="778575"/>
            <a:ext cx="3887100" cy="5850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Believing that the master database to be the same, shouldn’t these 2 pages be combined?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60" name="Google Shape;260;p34"/>
          <p:cNvSpPr txBox="1"/>
          <p:nvPr/>
        </p:nvSpPr>
        <p:spPr>
          <a:xfrm>
            <a:off x="112150" y="4713750"/>
            <a:ext cx="754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C</a:t>
            </a:r>
            <a:r>
              <a:rPr lang="en" sz="13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lustering of related information required.</a:t>
            </a:r>
            <a:endParaRPr sz="11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61" name="Google Shape;261;p34"/>
          <p:cNvSpPr/>
          <p:nvPr/>
        </p:nvSpPr>
        <p:spPr>
          <a:xfrm>
            <a:off x="7254300" y="0"/>
            <a:ext cx="1889700" cy="9144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Squad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50" y="63925"/>
            <a:ext cx="5874975" cy="296617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 txBox="1"/>
          <p:nvPr/>
        </p:nvSpPr>
        <p:spPr>
          <a:xfrm>
            <a:off x="1811225" y="397025"/>
            <a:ext cx="1589100" cy="3849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Auto-complete may help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268" name="Google Shape;268;p35"/>
          <p:cNvPicPr preferRelativeResize="0"/>
          <p:nvPr/>
        </p:nvPicPr>
        <p:blipFill rotWithShape="1">
          <a:blip r:embed="rId4">
            <a:alphaModFix/>
          </a:blip>
          <a:srcRect b="54796" l="50000" r="0" t="0"/>
          <a:stretch/>
        </p:blipFill>
        <p:spPr>
          <a:xfrm>
            <a:off x="4572000" y="2603200"/>
            <a:ext cx="3781975" cy="1607750"/>
          </a:xfrm>
          <a:prstGeom prst="rect">
            <a:avLst/>
          </a:prstGeom>
          <a:noFill/>
          <a:ln cap="flat" cmpd="sng" w="9525">
            <a:solidFill>
              <a:srgbClr val="355BB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9" name="Google Shape;269;p35"/>
          <p:cNvSpPr txBox="1"/>
          <p:nvPr/>
        </p:nvSpPr>
        <p:spPr>
          <a:xfrm>
            <a:off x="1519200" y="3263125"/>
            <a:ext cx="2876100" cy="3849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If it is Phone number, call it phone number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id="270" name="Google Shape;270;p35"/>
          <p:cNvCxnSpPr/>
          <p:nvPr/>
        </p:nvCxnSpPr>
        <p:spPr>
          <a:xfrm rot="10800000">
            <a:off x="3536675" y="1083325"/>
            <a:ext cx="1040100" cy="15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35"/>
          <p:cNvCxnSpPr/>
          <p:nvPr/>
        </p:nvCxnSpPr>
        <p:spPr>
          <a:xfrm rot="10800000">
            <a:off x="5810600" y="1083350"/>
            <a:ext cx="2546700" cy="15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35"/>
          <p:cNvSpPr/>
          <p:nvPr/>
        </p:nvSpPr>
        <p:spPr>
          <a:xfrm>
            <a:off x="3529425" y="781925"/>
            <a:ext cx="2288400" cy="301200"/>
          </a:xfrm>
          <a:prstGeom prst="rect">
            <a:avLst/>
          </a:prstGeom>
          <a:noFill/>
          <a:ln cap="flat" cmpd="sng" w="9525">
            <a:solidFill>
              <a:srgbClr val="355B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5"/>
          <p:cNvSpPr txBox="1"/>
          <p:nvPr/>
        </p:nvSpPr>
        <p:spPr>
          <a:xfrm>
            <a:off x="112150" y="4713750"/>
            <a:ext cx="754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Recognition</a:t>
            </a:r>
            <a:r>
              <a:rPr lang="en" sz="13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 vs Recall</a:t>
            </a:r>
            <a:endParaRPr sz="11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74" name="Google Shape;274;p35"/>
          <p:cNvSpPr/>
          <p:nvPr/>
        </p:nvSpPr>
        <p:spPr>
          <a:xfrm>
            <a:off x="7254300" y="0"/>
            <a:ext cx="1889700" cy="9144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Squad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01" y="205650"/>
            <a:ext cx="5931976" cy="26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875" y="2980125"/>
            <a:ext cx="2168400" cy="118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5600" y="3082025"/>
            <a:ext cx="2746423" cy="107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5475" y="3315950"/>
            <a:ext cx="2206399" cy="14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6"/>
          <p:cNvSpPr txBox="1"/>
          <p:nvPr/>
        </p:nvSpPr>
        <p:spPr>
          <a:xfrm>
            <a:off x="6358950" y="578725"/>
            <a:ext cx="1995600" cy="21858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Input fields, Dropdown binary option … everything looks the same.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Which basically mean they have poor affordance.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I first mistook them for hyperlinks, and was hesitant to click on it.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84" name="Google Shape;284;p36"/>
          <p:cNvSpPr txBox="1"/>
          <p:nvPr/>
        </p:nvSpPr>
        <p:spPr>
          <a:xfrm>
            <a:off x="112150" y="4713750"/>
            <a:ext cx="754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Adequate affordance for individual UI elements.</a:t>
            </a:r>
            <a:endParaRPr sz="11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85" name="Google Shape;285;p36"/>
          <p:cNvSpPr txBox="1"/>
          <p:nvPr/>
        </p:nvSpPr>
        <p:spPr>
          <a:xfrm>
            <a:off x="2793725" y="2660200"/>
            <a:ext cx="771600" cy="3387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swald Light"/>
                <a:ea typeface="Oswald Light"/>
                <a:cs typeface="Oswald Light"/>
                <a:sym typeface="Oswald Light"/>
              </a:rPr>
              <a:t>Dropdown</a:t>
            </a:r>
            <a:endParaRPr sz="10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875925" y="2660200"/>
            <a:ext cx="802800" cy="3387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swald Light"/>
                <a:ea typeface="Oswald Light"/>
                <a:cs typeface="Oswald Light"/>
                <a:sym typeface="Oswald Light"/>
              </a:rPr>
              <a:t>Input field</a:t>
            </a:r>
            <a:endParaRPr sz="10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87" name="Google Shape;287;p36"/>
          <p:cNvSpPr txBox="1"/>
          <p:nvPr/>
        </p:nvSpPr>
        <p:spPr>
          <a:xfrm>
            <a:off x="3059150" y="780700"/>
            <a:ext cx="728400" cy="3387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swald Light"/>
                <a:ea typeface="Oswald Light"/>
                <a:cs typeface="Oswald Light"/>
                <a:sym typeface="Oswald Light"/>
              </a:rPr>
              <a:t>Dropdown</a:t>
            </a:r>
            <a:endParaRPr sz="10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88" name="Google Shape;288;p36"/>
          <p:cNvSpPr txBox="1"/>
          <p:nvPr/>
        </p:nvSpPr>
        <p:spPr>
          <a:xfrm>
            <a:off x="7406375" y="3198225"/>
            <a:ext cx="1051500" cy="3387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swald Light"/>
                <a:ea typeface="Oswald Light"/>
                <a:cs typeface="Oswald Light"/>
                <a:sym typeface="Oswald Light"/>
              </a:rPr>
              <a:t>Boolean selection</a:t>
            </a:r>
            <a:endParaRPr sz="10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289" name="Google Shape;289;p36"/>
          <p:cNvSpPr/>
          <p:nvPr/>
        </p:nvSpPr>
        <p:spPr>
          <a:xfrm>
            <a:off x="7254300" y="0"/>
            <a:ext cx="1889700" cy="9144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Squad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50" y="152400"/>
            <a:ext cx="3695436" cy="37622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37"/>
          <p:cNvCxnSpPr/>
          <p:nvPr/>
        </p:nvCxnSpPr>
        <p:spPr>
          <a:xfrm>
            <a:off x="452376" y="212114"/>
            <a:ext cx="0" cy="3465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37"/>
          <p:cNvCxnSpPr/>
          <p:nvPr/>
        </p:nvCxnSpPr>
        <p:spPr>
          <a:xfrm>
            <a:off x="358956" y="351117"/>
            <a:ext cx="0" cy="3465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7"/>
          <p:cNvCxnSpPr/>
          <p:nvPr/>
        </p:nvCxnSpPr>
        <p:spPr>
          <a:xfrm>
            <a:off x="393128" y="271362"/>
            <a:ext cx="0" cy="3465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37"/>
          <p:cNvSpPr txBox="1"/>
          <p:nvPr/>
        </p:nvSpPr>
        <p:spPr>
          <a:xfrm>
            <a:off x="4215300" y="602800"/>
            <a:ext cx="2011500" cy="3849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Multiple (poor) Alignments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299" name="Google Shape;29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1702" y="2979457"/>
            <a:ext cx="5182822" cy="8376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37"/>
          <p:cNvCxnSpPr/>
          <p:nvPr/>
        </p:nvCxnSpPr>
        <p:spPr>
          <a:xfrm>
            <a:off x="2100695" y="530240"/>
            <a:ext cx="0" cy="3465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7"/>
          <p:cNvCxnSpPr/>
          <p:nvPr/>
        </p:nvCxnSpPr>
        <p:spPr>
          <a:xfrm>
            <a:off x="1921416" y="682558"/>
            <a:ext cx="0" cy="3465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37"/>
          <p:cNvCxnSpPr/>
          <p:nvPr/>
        </p:nvCxnSpPr>
        <p:spPr>
          <a:xfrm>
            <a:off x="2008266" y="602803"/>
            <a:ext cx="0" cy="3465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37"/>
          <p:cNvSpPr txBox="1"/>
          <p:nvPr/>
        </p:nvSpPr>
        <p:spPr>
          <a:xfrm>
            <a:off x="112150" y="4713750"/>
            <a:ext cx="754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Cleanly aligned elements on the page give impression of </a:t>
            </a:r>
            <a:r>
              <a:rPr lang="en" sz="13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reduced</a:t>
            </a:r>
            <a:r>
              <a:rPr lang="en" sz="13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 visual clutter.</a:t>
            </a:r>
            <a:endParaRPr sz="11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7254300" y="0"/>
            <a:ext cx="1889700" cy="9144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Take care per story basis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00" y="539275"/>
            <a:ext cx="6529951" cy="370179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8"/>
          <p:cNvSpPr txBox="1"/>
          <p:nvPr/>
        </p:nvSpPr>
        <p:spPr>
          <a:xfrm>
            <a:off x="6887650" y="1294100"/>
            <a:ext cx="2082000" cy="3849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Redundant Search </a:t>
            </a: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Functionalities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11" name="Google Shape;311;p38"/>
          <p:cNvSpPr txBox="1"/>
          <p:nvPr/>
        </p:nvSpPr>
        <p:spPr>
          <a:xfrm>
            <a:off x="6887650" y="213950"/>
            <a:ext cx="2082000" cy="9852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Works in a </a:t>
            </a: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confusing way.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As per traditional mental model, works best with a pagination component.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12" name="Google Shape;312;p38"/>
          <p:cNvSpPr txBox="1"/>
          <p:nvPr/>
        </p:nvSpPr>
        <p:spPr>
          <a:xfrm>
            <a:off x="112150" y="4713750"/>
            <a:ext cx="754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Effort should be put to adhere to mental model of users ( as they use other websites, as well) : Jacob’s Law.</a:t>
            </a:r>
            <a:endParaRPr sz="11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id="313" name="Google Shape;313;p38"/>
          <p:cNvCxnSpPr>
            <a:stCxn id="311" idx="1"/>
          </p:cNvCxnSpPr>
          <p:nvPr/>
        </p:nvCxnSpPr>
        <p:spPr>
          <a:xfrm flipH="1">
            <a:off x="5846650" y="706550"/>
            <a:ext cx="1041000" cy="35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38"/>
          <p:cNvCxnSpPr>
            <a:stCxn id="310" idx="1"/>
          </p:cNvCxnSpPr>
          <p:nvPr/>
        </p:nvCxnSpPr>
        <p:spPr>
          <a:xfrm flipH="1">
            <a:off x="6621250" y="1486550"/>
            <a:ext cx="266400" cy="5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38"/>
          <p:cNvSpPr/>
          <p:nvPr/>
        </p:nvSpPr>
        <p:spPr>
          <a:xfrm>
            <a:off x="7254300" y="0"/>
            <a:ext cx="1889700" cy="9144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Squad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500" y="480175"/>
            <a:ext cx="6665774" cy="236947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/>
        </p:nvSpPr>
        <p:spPr>
          <a:xfrm>
            <a:off x="754800" y="768475"/>
            <a:ext cx="1325700" cy="3849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Multiple Page titles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id="322" name="Google Shape;322;p39"/>
          <p:cNvCxnSpPr/>
          <p:nvPr/>
        </p:nvCxnSpPr>
        <p:spPr>
          <a:xfrm rot="10800000">
            <a:off x="3412225" y="798850"/>
            <a:ext cx="428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39"/>
          <p:cNvCxnSpPr/>
          <p:nvPr/>
        </p:nvCxnSpPr>
        <p:spPr>
          <a:xfrm rot="10800000">
            <a:off x="3136000" y="1035275"/>
            <a:ext cx="428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p39"/>
          <p:cNvCxnSpPr/>
          <p:nvPr/>
        </p:nvCxnSpPr>
        <p:spPr>
          <a:xfrm rot="10800000">
            <a:off x="3473275" y="1296925"/>
            <a:ext cx="428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5" name="Google Shape;32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1500" y="3599500"/>
            <a:ext cx="6665774" cy="107733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9"/>
          <p:cNvSpPr txBox="1"/>
          <p:nvPr/>
        </p:nvSpPr>
        <p:spPr>
          <a:xfrm>
            <a:off x="112150" y="4713750"/>
            <a:ext cx="754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Try to be as clear as possible to reduce cognitive dissonance.</a:t>
            </a:r>
            <a:endParaRPr sz="11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27" name="Google Shape;327;p39"/>
          <p:cNvSpPr/>
          <p:nvPr/>
        </p:nvSpPr>
        <p:spPr>
          <a:xfrm>
            <a:off x="7254300" y="0"/>
            <a:ext cx="1889700" cy="9144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Take care per story basis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28" name="Google Shape;328;p39"/>
          <p:cNvSpPr/>
          <p:nvPr/>
        </p:nvSpPr>
        <p:spPr>
          <a:xfrm>
            <a:off x="5217125" y="0"/>
            <a:ext cx="18897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Effects All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/>
          <p:nvPr/>
        </p:nvSpPr>
        <p:spPr>
          <a:xfrm>
            <a:off x="0" y="4637850"/>
            <a:ext cx="9152400" cy="505800"/>
          </a:xfrm>
          <a:prstGeom prst="rect">
            <a:avLst/>
          </a:prstGeom>
          <a:solidFill>
            <a:srgbClr val="DEF3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1791147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0"/>
          <p:cNvSpPr txBox="1"/>
          <p:nvPr/>
        </p:nvSpPr>
        <p:spPr>
          <a:xfrm>
            <a:off x="191000" y="2186850"/>
            <a:ext cx="2781000" cy="3849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R</a:t>
            </a: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edundant “ Shops” to adding to visual clutter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36" name="Google Shape;336;p40"/>
          <p:cNvSpPr/>
          <p:nvPr/>
        </p:nvSpPr>
        <p:spPr>
          <a:xfrm>
            <a:off x="0" y="4401150"/>
            <a:ext cx="1020600" cy="236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Recommendation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337" name="Google Shape;337;p40"/>
          <p:cNvSpPr txBox="1"/>
          <p:nvPr/>
        </p:nvSpPr>
        <p:spPr>
          <a:xfrm>
            <a:off x="112150" y="4713750"/>
            <a:ext cx="544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swald Light"/>
                <a:ea typeface="Oswald Light"/>
                <a:cs typeface="Oswald Light"/>
                <a:sym typeface="Oswald Light"/>
              </a:rPr>
              <a:t>Since the blocks are not clickable, it should have affordance which communicates the same.</a:t>
            </a:r>
            <a:endParaRPr sz="11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id="338" name="Google Shape;338;p40"/>
          <p:cNvCxnSpPr/>
          <p:nvPr/>
        </p:nvCxnSpPr>
        <p:spPr>
          <a:xfrm rot="10800000">
            <a:off x="726625" y="1070075"/>
            <a:ext cx="212400" cy="10695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40"/>
          <p:cNvCxnSpPr/>
          <p:nvPr/>
        </p:nvCxnSpPr>
        <p:spPr>
          <a:xfrm flipH="1" rot="10800000">
            <a:off x="939025" y="1070150"/>
            <a:ext cx="1779900" cy="10776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40"/>
          <p:cNvCxnSpPr/>
          <p:nvPr/>
        </p:nvCxnSpPr>
        <p:spPr>
          <a:xfrm flipH="1" rot="10800000">
            <a:off x="955350" y="1086350"/>
            <a:ext cx="4065900" cy="10614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Google Shape;341;p40"/>
          <p:cNvSpPr/>
          <p:nvPr/>
        </p:nvSpPr>
        <p:spPr>
          <a:xfrm>
            <a:off x="7254300" y="0"/>
            <a:ext cx="1889700" cy="9144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Squad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1" title="Shop Overview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1"/>
          <p:cNvSpPr txBox="1"/>
          <p:nvPr/>
        </p:nvSpPr>
        <p:spPr>
          <a:xfrm>
            <a:off x="5093200" y="546825"/>
            <a:ext cx="3513000" cy="11853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With the long </a:t>
            </a: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list</a:t>
            </a: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 of data, it feels like the user will end up “Searching”, anyways.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May be make “Search” prominent, in the </a:t>
            </a: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first</a:t>
            </a: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 place?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48" name="Google Shape;348;p41"/>
          <p:cNvSpPr txBox="1"/>
          <p:nvPr/>
        </p:nvSpPr>
        <p:spPr>
          <a:xfrm>
            <a:off x="112150" y="4713750"/>
            <a:ext cx="754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Expose information in small chunks which user can receive and process.</a:t>
            </a:r>
            <a:endParaRPr sz="11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49" name="Google Shape;349;p41"/>
          <p:cNvSpPr/>
          <p:nvPr/>
        </p:nvSpPr>
        <p:spPr>
          <a:xfrm>
            <a:off x="7254300" y="0"/>
            <a:ext cx="1889700" cy="9144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Squad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681500" y="781925"/>
            <a:ext cx="66285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Oswald"/>
                <a:ea typeface="Oswald"/>
                <a:cs typeface="Oswald"/>
                <a:sym typeface="Oswald"/>
              </a:rPr>
              <a:t>It’s an analysis of Interface.</a:t>
            </a:r>
            <a:endParaRPr b="1" sz="40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To fix something we need to know what is broken.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25" y="2452825"/>
            <a:ext cx="3756749" cy="224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975" y="259274"/>
            <a:ext cx="2630551" cy="1404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Google Shape;356;p42"/>
          <p:cNvCxnSpPr/>
          <p:nvPr/>
        </p:nvCxnSpPr>
        <p:spPr>
          <a:xfrm>
            <a:off x="1655800" y="1849525"/>
            <a:ext cx="0" cy="54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7" name="Google Shape;357;p42"/>
          <p:cNvCxnSpPr/>
          <p:nvPr/>
        </p:nvCxnSpPr>
        <p:spPr>
          <a:xfrm>
            <a:off x="2559250" y="1849525"/>
            <a:ext cx="0" cy="54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8" name="Google Shape;358;p42"/>
          <p:cNvCxnSpPr/>
          <p:nvPr/>
        </p:nvCxnSpPr>
        <p:spPr>
          <a:xfrm>
            <a:off x="3408075" y="1849525"/>
            <a:ext cx="0" cy="54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59" name="Google Shape;359;p42"/>
          <p:cNvSpPr txBox="1"/>
          <p:nvPr/>
        </p:nvSpPr>
        <p:spPr>
          <a:xfrm>
            <a:off x="4096775" y="1024875"/>
            <a:ext cx="2874300" cy="5850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All 4 hotspots lead to the same screen. 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Misleading affordance.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id="360" name="Google Shape;360;p42"/>
          <p:cNvCxnSpPr>
            <a:stCxn id="355" idx="1"/>
          </p:cNvCxnSpPr>
          <p:nvPr/>
        </p:nvCxnSpPr>
        <p:spPr>
          <a:xfrm flipH="1">
            <a:off x="1025575" y="961299"/>
            <a:ext cx="218400" cy="1459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61" name="Google Shape;361;p42"/>
          <p:cNvSpPr txBox="1"/>
          <p:nvPr/>
        </p:nvSpPr>
        <p:spPr>
          <a:xfrm>
            <a:off x="112150" y="4713750"/>
            <a:ext cx="754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Navigation model of the application should map to the expected mental model of the user.</a:t>
            </a:r>
            <a:endParaRPr sz="11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62" name="Google Shape;362;p42"/>
          <p:cNvSpPr/>
          <p:nvPr/>
        </p:nvSpPr>
        <p:spPr>
          <a:xfrm>
            <a:off x="7254300" y="0"/>
            <a:ext cx="1889700" cy="9144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Squad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084351" cy="401215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3"/>
          <p:cNvSpPr txBox="1"/>
          <p:nvPr/>
        </p:nvSpPr>
        <p:spPr>
          <a:xfrm>
            <a:off x="5430450" y="444925"/>
            <a:ext cx="2172600" cy="13854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Taking up too much space.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Misaligned.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Possibly in-efficient clustering of information.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Opportunity to clean this up.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69" name="Google Shape;369;p43"/>
          <p:cNvSpPr txBox="1"/>
          <p:nvPr/>
        </p:nvSpPr>
        <p:spPr>
          <a:xfrm>
            <a:off x="112150" y="4713750"/>
            <a:ext cx="754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Rightly clustered information helps reduce cognitive and motor load.</a:t>
            </a:r>
            <a:endParaRPr sz="11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id="370" name="Google Shape;370;p43"/>
          <p:cNvCxnSpPr/>
          <p:nvPr/>
        </p:nvCxnSpPr>
        <p:spPr>
          <a:xfrm rot="10800000">
            <a:off x="87775" y="1097575"/>
            <a:ext cx="5000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43"/>
          <p:cNvCxnSpPr/>
          <p:nvPr/>
        </p:nvCxnSpPr>
        <p:spPr>
          <a:xfrm rot="10800000">
            <a:off x="87775" y="1779075"/>
            <a:ext cx="5000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43"/>
          <p:cNvCxnSpPr/>
          <p:nvPr/>
        </p:nvCxnSpPr>
        <p:spPr>
          <a:xfrm rot="10800000">
            <a:off x="87775" y="1449100"/>
            <a:ext cx="5000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43"/>
          <p:cNvCxnSpPr/>
          <p:nvPr/>
        </p:nvCxnSpPr>
        <p:spPr>
          <a:xfrm rot="10800000">
            <a:off x="87775" y="2158475"/>
            <a:ext cx="5000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43"/>
          <p:cNvCxnSpPr/>
          <p:nvPr/>
        </p:nvCxnSpPr>
        <p:spPr>
          <a:xfrm rot="10800000">
            <a:off x="87775" y="2495625"/>
            <a:ext cx="5000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p43"/>
          <p:cNvCxnSpPr/>
          <p:nvPr/>
        </p:nvCxnSpPr>
        <p:spPr>
          <a:xfrm rot="10800000">
            <a:off x="87775" y="2832800"/>
            <a:ext cx="5000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43"/>
          <p:cNvCxnSpPr/>
          <p:nvPr/>
        </p:nvCxnSpPr>
        <p:spPr>
          <a:xfrm rot="10800000">
            <a:off x="87775" y="3535800"/>
            <a:ext cx="5000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43"/>
          <p:cNvSpPr/>
          <p:nvPr/>
        </p:nvSpPr>
        <p:spPr>
          <a:xfrm>
            <a:off x="7254300" y="0"/>
            <a:ext cx="1889700" cy="9144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Squad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46325" cy="4087398"/>
          </a:xfrm>
          <a:prstGeom prst="rect">
            <a:avLst/>
          </a:prstGeom>
          <a:noFill/>
          <a:ln cap="flat" cmpd="sng" w="9525">
            <a:solidFill>
              <a:srgbClr val="355B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3" name="Google Shape;383;p44"/>
          <p:cNvPicPr preferRelativeResize="0"/>
          <p:nvPr/>
        </p:nvPicPr>
        <p:blipFill rotWithShape="1">
          <a:blip r:embed="rId3">
            <a:alphaModFix/>
          </a:blip>
          <a:srcRect b="75411" l="16240" r="0" t="5351"/>
          <a:stretch/>
        </p:blipFill>
        <p:spPr>
          <a:xfrm>
            <a:off x="1988150" y="152400"/>
            <a:ext cx="3516275" cy="1890202"/>
          </a:xfrm>
          <a:prstGeom prst="rect">
            <a:avLst/>
          </a:prstGeom>
          <a:noFill/>
          <a:ln cap="flat" cmpd="sng" w="9525">
            <a:solidFill>
              <a:srgbClr val="355B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4" name="Google Shape;384;p44"/>
          <p:cNvPicPr preferRelativeResize="0"/>
          <p:nvPr/>
        </p:nvPicPr>
        <p:blipFill rotWithShape="1">
          <a:blip r:embed="rId3">
            <a:alphaModFix/>
          </a:blip>
          <a:srcRect b="41153" l="15526" r="0" t="28792"/>
          <a:stretch/>
        </p:blipFill>
        <p:spPr>
          <a:xfrm>
            <a:off x="2078500" y="2402325"/>
            <a:ext cx="2532025" cy="2108600"/>
          </a:xfrm>
          <a:prstGeom prst="rect">
            <a:avLst/>
          </a:prstGeom>
          <a:noFill/>
          <a:ln cap="flat" cmpd="sng" w="9525">
            <a:solidFill>
              <a:srgbClr val="355B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5" name="Google Shape;38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925" y="2195002"/>
            <a:ext cx="4228675" cy="1961543"/>
          </a:xfrm>
          <a:prstGeom prst="rect">
            <a:avLst/>
          </a:prstGeom>
          <a:noFill/>
          <a:ln cap="flat" cmpd="sng" w="9525">
            <a:solidFill>
              <a:srgbClr val="355BB7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86" name="Google Shape;386;p44"/>
          <p:cNvCxnSpPr/>
          <p:nvPr/>
        </p:nvCxnSpPr>
        <p:spPr>
          <a:xfrm>
            <a:off x="6035900" y="2846625"/>
            <a:ext cx="2643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44"/>
          <p:cNvCxnSpPr/>
          <p:nvPr/>
        </p:nvCxnSpPr>
        <p:spPr>
          <a:xfrm>
            <a:off x="6015075" y="3518650"/>
            <a:ext cx="2643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44"/>
          <p:cNvCxnSpPr/>
          <p:nvPr/>
        </p:nvCxnSpPr>
        <p:spPr>
          <a:xfrm>
            <a:off x="6190050" y="3456625"/>
            <a:ext cx="2643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9" name="Google Shape;389;p44"/>
          <p:cNvSpPr/>
          <p:nvPr/>
        </p:nvSpPr>
        <p:spPr>
          <a:xfrm>
            <a:off x="2172625" y="2933225"/>
            <a:ext cx="1547700" cy="331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390" name="Google Shape;390;p44"/>
          <p:cNvSpPr/>
          <p:nvPr/>
        </p:nvSpPr>
        <p:spPr>
          <a:xfrm>
            <a:off x="2172625" y="4077900"/>
            <a:ext cx="1547700" cy="331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391" name="Google Shape;391;p44"/>
          <p:cNvSpPr/>
          <p:nvPr/>
        </p:nvSpPr>
        <p:spPr>
          <a:xfrm>
            <a:off x="2172625" y="3714450"/>
            <a:ext cx="724800" cy="331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392" name="Google Shape;392;p44"/>
          <p:cNvSpPr/>
          <p:nvPr/>
        </p:nvSpPr>
        <p:spPr>
          <a:xfrm>
            <a:off x="2059666" y="380300"/>
            <a:ext cx="1647300" cy="463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393" name="Google Shape;393;p44"/>
          <p:cNvSpPr txBox="1"/>
          <p:nvPr/>
        </p:nvSpPr>
        <p:spPr>
          <a:xfrm>
            <a:off x="6078100" y="152400"/>
            <a:ext cx="2172600" cy="3849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Criminal wastage of screen space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94" name="Google Shape;394;p44"/>
          <p:cNvSpPr txBox="1"/>
          <p:nvPr/>
        </p:nvSpPr>
        <p:spPr>
          <a:xfrm>
            <a:off x="112150" y="4713750"/>
            <a:ext cx="754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Information should be portrayed in orderly fashion, making best use of </a:t>
            </a:r>
            <a:r>
              <a:rPr lang="en" sz="13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screen</a:t>
            </a:r>
            <a:r>
              <a:rPr lang="en" sz="13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 space</a:t>
            </a:r>
            <a:endParaRPr sz="11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395" name="Google Shape;395;p44"/>
          <p:cNvSpPr/>
          <p:nvPr/>
        </p:nvSpPr>
        <p:spPr>
          <a:xfrm>
            <a:off x="7254300" y="0"/>
            <a:ext cx="1889700" cy="9144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Squad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681500" y="781925"/>
            <a:ext cx="6628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Oswald"/>
                <a:ea typeface="Oswald"/>
                <a:cs typeface="Oswald"/>
                <a:sym typeface="Oswald"/>
              </a:rPr>
              <a:t>It’s an analysis of Interface.</a:t>
            </a:r>
            <a:endParaRPr b="1" sz="40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We have not looked into the following: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User groups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User task analysis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Expected mental models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Jobs to be done framework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User Journey maps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System dependencies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etc.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794275" y="11125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Oswald"/>
                <a:ea typeface="Oswald"/>
                <a:cs typeface="Oswald"/>
                <a:sym typeface="Oswald"/>
              </a:rPr>
              <a:t>Review framework</a:t>
            </a:r>
            <a:endParaRPr b="1" sz="2100"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81" name="Google Shape;81;p17"/>
          <p:cNvGraphicFramePr/>
          <p:nvPr/>
        </p:nvGraphicFramePr>
        <p:xfrm>
          <a:off x="794275" y="72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{7A9379B2-9B68-4503-AA71-14B2E72DC3AA}</a:tableStyleId>
              </a:tblPr>
              <a:tblGrid>
                <a:gridCol w="3714750"/>
                <a:gridCol w="4105275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VIMM System</a:t>
                      </a:r>
                      <a:endParaRPr sz="15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34300" marB="34300" marR="34300" marL="34300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B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Design Principle</a:t>
                      </a:r>
                      <a:endParaRPr sz="1500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34300" marB="34300" marR="34300" marL="34300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5BB7"/>
                    </a:solidFill>
                  </a:tcPr>
                </a:tc>
              </a:tr>
              <a:tr h="752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Oswald"/>
                          <a:ea typeface="Oswald"/>
                          <a:cs typeface="Oswald"/>
                          <a:sym typeface="Oswald"/>
                        </a:rPr>
                        <a:t>Visual</a:t>
                      </a:r>
                      <a:endParaRPr sz="135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Oswald"/>
                          <a:ea typeface="Oswald"/>
                          <a:cs typeface="Oswald"/>
                          <a:sym typeface="Oswald"/>
                        </a:rPr>
                        <a:t>Optimize visual comprehension by…</a:t>
                      </a:r>
                      <a:endParaRPr sz="105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34300" marB="34300" marR="34300" marL="34300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Font typeface="Oswald"/>
                        <a:buChar char="●"/>
                      </a:pPr>
                      <a:r>
                        <a:rPr lang="en" sz="900">
                          <a:latin typeface="Oswald"/>
                          <a:ea typeface="Oswald"/>
                          <a:cs typeface="Oswald"/>
                          <a:sym typeface="Oswald"/>
                        </a:rPr>
                        <a:t>Matching screen flow to task flow</a:t>
                      </a:r>
                      <a:endParaRPr sz="9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Oswald"/>
                        <a:buChar char="●"/>
                      </a:pPr>
                      <a:r>
                        <a:rPr lang="en" sz="900">
                          <a:latin typeface="Oswald"/>
                          <a:ea typeface="Oswald"/>
                          <a:cs typeface="Oswald"/>
                          <a:sym typeface="Oswald"/>
                        </a:rPr>
                        <a:t>Good grouping and labeling</a:t>
                      </a:r>
                      <a:endParaRPr sz="9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Oswald"/>
                        <a:buChar char="●"/>
                      </a:pPr>
                      <a:r>
                        <a:rPr lang="en" sz="900">
                          <a:latin typeface="Oswald"/>
                          <a:ea typeface="Oswald"/>
                          <a:cs typeface="Oswald"/>
                          <a:sym typeface="Oswald"/>
                        </a:rPr>
                        <a:t>Careful use of color</a:t>
                      </a:r>
                      <a:endParaRPr sz="9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34300" marB="34300" marR="34300" marL="34300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AE4"/>
                    </a:solidFill>
                  </a:tcPr>
                </a:tc>
              </a:tr>
              <a:tr h="742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Oswald"/>
                          <a:ea typeface="Oswald"/>
                          <a:cs typeface="Oswald"/>
                          <a:sym typeface="Oswald"/>
                        </a:rPr>
                        <a:t>Intellect</a:t>
                      </a:r>
                      <a:endParaRPr sz="135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Oswald"/>
                          <a:ea typeface="Oswald"/>
                          <a:cs typeface="Oswald"/>
                          <a:sym typeface="Oswald"/>
                        </a:rPr>
                        <a:t>Simplify decision making by…</a:t>
                      </a:r>
                      <a:endParaRPr sz="105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34300" marB="34300" marR="34300" marL="34300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5F2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Font typeface="Oswald"/>
                        <a:buChar char="●"/>
                      </a:pPr>
                      <a:r>
                        <a:rPr lang="en" sz="900">
                          <a:latin typeface="Oswald"/>
                          <a:ea typeface="Oswald"/>
                          <a:cs typeface="Oswald"/>
                          <a:sym typeface="Oswald"/>
                        </a:rPr>
                        <a:t>Providing previews and easy escapes</a:t>
                      </a:r>
                      <a:endParaRPr sz="9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Oswald"/>
                        <a:buChar char="●"/>
                      </a:pPr>
                      <a:r>
                        <a:rPr lang="en" sz="900">
                          <a:latin typeface="Oswald"/>
                          <a:ea typeface="Oswald"/>
                          <a:cs typeface="Oswald"/>
                          <a:sym typeface="Oswald"/>
                        </a:rPr>
                        <a:t>Using controls consistently</a:t>
                      </a:r>
                      <a:endParaRPr sz="9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Oswald"/>
                        <a:buChar char="●"/>
                      </a:pPr>
                      <a:r>
                        <a:rPr lang="en" sz="900">
                          <a:latin typeface="Oswald"/>
                          <a:ea typeface="Oswald"/>
                          <a:cs typeface="Oswald"/>
                          <a:sym typeface="Oswald"/>
                        </a:rPr>
                        <a:t>Providing good system feedback</a:t>
                      </a:r>
                      <a:endParaRPr sz="9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34300" marB="34300" marR="34300" marL="34300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5F2"/>
                    </a:solidFill>
                  </a:tcPr>
                </a:tc>
              </a:tr>
              <a:tr h="742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Oswald"/>
                          <a:ea typeface="Oswald"/>
                          <a:cs typeface="Oswald"/>
                          <a:sym typeface="Oswald"/>
                        </a:rPr>
                        <a:t>Memory</a:t>
                      </a:r>
                      <a:endParaRPr sz="135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Oswald"/>
                          <a:ea typeface="Oswald"/>
                          <a:cs typeface="Oswald"/>
                          <a:sym typeface="Oswald"/>
                        </a:rPr>
                        <a:t>Minimize the memory load by…</a:t>
                      </a:r>
                      <a:endParaRPr sz="105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34300" marB="34300" marR="34300" marL="34300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AE4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Font typeface="Oswald"/>
                        <a:buChar char="●"/>
                      </a:pPr>
                      <a:r>
                        <a:rPr lang="en" sz="900">
                          <a:latin typeface="Oswald"/>
                          <a:ea typeface="Oswald"/>
                          <a:cs typeface="Oswald"/>
                          <a:sym typeface="Oswald"/>
                        </a:rPr>
                        <a:t>Making options visible</a:t>
                      </a:r>
                      <a:endParaRPr sz="9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Oswald"/>
                        <a:buChar char="●"/>
                      </a:pPr>
                      <a:r>
                        <a:rPr lang="en" sz="900">
                          <a:latin typeface="Oswald"/>
                          <a:ea typeface="Oswald"/>
                          <a:cs typeface="Oswald"/>
                          <a:sym typeface="Oswald"/>
                        </a:rPr>
                        <a:t>Designing for recognition versus recall</a:t>
                      </a:r>
                      <a:endParaRPr sz="9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Oswald"/>
                        <a:buChar char="●"/>
                      </a:pPr>
                      <a:r>
                        <a:rPr lang="en" sz="900">
                          <a:latin typeface="Oswald"/>
                          <a:ea typeface="Oswald"/>
                          <a:cs typeface="Oswald"/>
                          <a:sym typeface="Oswald"/>
                        </a:rPr>
                        <a:t>Providing defaults</a:t>
                      </a:r>
                      <a:endParaRPr sz="9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34300" marB="34300" marR="34300" marL="34300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3CAE4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50">
                          <a:latin typeface="Oswald"/>
                          <a:ea typeface="Oswald"/>
                          <a:cs typeface="Oswald"/>
                          <a:sym typeface="Oswald"/>
                        </a:rPr>
                        <a:t>Motor</a:t>
                      </a:r>
                      <a:endParaRPr sz="135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latin typeface="Oswald"/>
                          <a:ea typeface="Oswald"/>
                          <a:cs typeface="Oswald"/>
                          <a:sym typeface="Oswald"/>
                        </a:rPr>
                        <a:t>Minimize movement time and interactions by…</a:t>
                      </a:r>
                      <a:endParaRPr sz="105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34300" marB="34300" marR="34300" marL="34300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5F2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1100"/>
                        <a:buFont typeface="Oswald"/>
                        <a:buChar char="●"/>
                      </a:pPr>
                      <a:r>
                        <a:rPr lang="en" sz="900">
                          <a:latin typeface="Oswald"/>
                          <a:ea typeface="Oswald"/>
                          <a:cs typeface="Oswald"/>
                          <a:sym typeface="Oswald"/>
                        </a:rPr>
                        <a:t>Using short distances and large targets</a:t>
                      </a:r>
                      <a:endParaRPr sz="9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Oswald"/>
                        <a:buChar char="●"/>
                      </a:pPr>
                      <a:r>
                        <a:rPr lang="en" sz="900">
                          <a:latin typeface="Oswald"/>
                          <a:ea typeface="Oswald"/>
                          <a:cs typeface="Oswald"/>
                          <a:sym typeface="Oswald"/>
                        </a:rPr>
                        <a:t>Optimizing for the input devices</a:t>
                      </a:r>
                      <a:endParaRPr sz="9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Oswald"/>
                        <a:buChar char="●"/>
                      </a:pPr>
                      <a:r>
                        <a:rPr lang="en" sz="900">
                          <a:latin typeface="Oswald"/>
                          <a:ea typeface="Oswald"/>
                          <a:cs typeface="Oswald"/>
                          <a:sym typeface="Oswald"/>
                        </a:rPr>
                        <a:t>Using natural response mappings</a:t>
                      </a:r>
                      <a:endParaRPr sz="9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Oswald"/>
                        <a:buChar char="●"/>
                      </a:pPr>
                      <a:r>
                        <a:rPr lang="en" sz="900">
                          <a:latin typeface="Oswald"/>
                          <a:ea typeface="Oswald"/>
                          <a:cs typeface="Oswald"/>
                          <a:sym typeface="Oswald"/>
                        </a:rPr>
                        <a:t>Reducing windows and steps</a:t>
                      </a:r>
                      <a:endParaRPr sz="900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34300" marB="34300" marR="34300" marL="34300">
                    <a:lnL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2E5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681500" y="2171550"/>
            <a:ext cx="662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Oswald"/>
                <a:ea typeface="Oswald"/>
                <a:cs typeface="Oswald"/>
                <a:sym typeface="Oswald"/>
              </a:rPr>
              <a:t>Let’s Dig In….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 rotWithShape="1">
          <a:blip r:embed="rId3">
            <a:alphaModFix/>
          </a:blip>
          <a:srcRect b="16029" l="0" r="0" t="0"/>
          <a:stretch/>
        </p:blipFill>
        <p:spPr>
          <a:xfrm>
            <a:off x="2714500" y="236952"/>
            <a:ext cx="2183375" cy="373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 rotWithShape="1">
          <a:blip r:embed="rId4">
            <a:alphaModFix/>
          </a:blip>
          <a:srcRect b="16029" l="0" r="0" t="0"/>
          <a:stretch/>
        </p:blipFill>
        <p:spPr>
          <a:xfrm>
            <a:off x="112150" y="236952"/>
            <a:ext cx="2310925" cy="37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3606869" y="1223766"/>
            <a:ext cx="1713300" cy="5850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Unconventional Menu behaviour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94" name="Google Shape;94;p19"/>
          <p:cNvSpPr/>
          <p:nvPr/>
        </p:nvSpPr>
        <p:spPr>
          <a:xfrm>
            <a:off x="3886013" y="173850"/>
            <a:ext cx="513000" cy="38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/>
          <p:nvPr/>
        </p:nvSpPr>
        <p:spPr>
          <a:xfrm>
            <a:off x="1286065" y="173850"/>
            <a:ext cx="513000" cy="38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" name="Google Shape;96;p19"/>
          <p:cNvCxnSpPr>
            <a:stCxn id="93" idx="0"/>
            <a:endCxn id="94" idx="2"/>
          </p:cNvCxnSpPr>
          <p:nvPr/>
        </p:nvCxnSpPr>
        <p:spPr>
          <a:xfrm rot="10800000">
            <a:off x="4142519" y="556566"/>
            <a:ext cx="321000" cy="667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9"/>
          <p:cNvSpPr txBox="1"/>
          <p:nvPr/>
        </p:nvSpPr>
        <p:spPr>
          <a:xfrm>
            <a:off x="2423069" y="3930945"/>
            <a:ext cx="1713300" cy="5850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The icons don’t add any cognitive assistance.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id="98" name="Google Shape;98;p19"/>
          <p:cNvCxnSpPr>
            <a:stCxn id="97" idx="1"/>
            <a:endCxn id="91" idx="1"/>
          </p:cNvCxnSpPr>
          <p:nvPr/>
        </p:nvCxnSpPr>
        <p:spPr>
          <a:xfrm flipH="1" rot="10800000">
            <a:off x="2423069" y="2105145"/>
            <a:ext cx="291300" cy="2118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9"/>
          <p:cNvSpPr txBox="1"/>
          <p:nvPr/>
        </p:nvSpPr>
        <p:spPr>
          <a:xfrm>
            <a:off x="112150" y="4713750"/>
            <a:ext cx="544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swald Light"/>
                <a:ea typeface="Oswald Light"/>
                <a:cs typeface="Oswald Light"/>
                <a:sym typeface="Oswald Light"/>
              </a:rPr>
              <a:t>Self-d</a:t>
            </a:r>
            <a:r>
              <a:rPr lang="en" sz="1100">
                <a:latin typeface="Oswald Light"/>
                <a:ea typeface="Oswald Light"/>
                <a:cs typeface="Oswald Light"/>
                <a:sym typeface="Oswald Light"/>
              </a:rPr>
              <a:t>escriptive</a:t>
            </a:r>
            <a:r>
              <a:rPr lang="en" sz="1100">
                <a:latin typeface="Oswald Light"/>
                <a:ea typeface="Oswald Light"/>
                <a:cs typeface="Oswald Light"/>
                <a:sym typeface="Oswald Light"/>
              </a:rPr>
              <a:t> icons to reduce cognitive load.</a:t>
            </a:r>
            <a:endParaRPr sz="11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3450" y="205401"/>
            <a:ext cx="2386766" cy="37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 title="signals_-_dashboard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56050" y="2950000"/>
            <a:ext cx="2087950" cy="156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/>
          <p:nvPr/>
        </p:nvSpPr>
        <p:spPr>
          <a:xfrm>
            <a:off x="7254300" y="0"/>
            <a:ext cx="18897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Effects All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2735025" y="1303125"/>
            <a:ext cx="3262500" cy="3849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Difficult</a:t>
            </a: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 to understand what is selected.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111900" y="3259625"/>
            <a:ext cx="41256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Since the accent color draws attention instantaneously, it feels like ‘User Management’ is selected.</a:t>
            </a:r>
            <a:endParaRPr sz="9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Infact, ‘View Agent Network’ is selected.</a:t>
            </a:r>
            <a:endParaRPr sz="9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solidFill>
                  <a:srgbClr val="595959"/>
                </a:solidFill>
                <a:latin typeface="Avenir"/>
                <a:ea typeface="Avenir"/>
                <a:cs typeface="Avenir"/>
                <a:sym typeface="Avenir"/>
              </a:rPr>
              <a:t>The visual hierarchy and use of colors and shapes seems misleading.</a:t>
            </a:r>
            <a:endParaRPr sz="900">
              <a:solidFill>
                <a:srgbClr val="59595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48082" l="0" r="52845" t="29961"/>
          <a:stretch/>
        </p:blipFill>
        <p:spPr>
          <a:xfrm>
            <a:off x="5042925" y="2743724"/>
            <a:ext cx="3805348" cy="1556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0" name="Google Shape;110;p20"/>
          <p:cNvSpPr txBox="1"/>
          <p:nvPr/>
        </p:nvSpPr>
        <p:spPr>
          <a:xfrm>
            <a:off x="112150" y="4713750"/>
            <a:ext cx="544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swald Light"/>
                <a:ea typeface="Oswald Light"/>
                <a:cs typeface="Oswald Light"/>
                <a:sym typeface="Oswald Light"/>
              </a:rPr>
              <a:t>Clear sense of ‘where you are’. User feels in control.</a:t>
            </a:r>
            <a:endParaRPr sz="11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4">
            <a:alphaModFix/>
          </a:blip>
          <a:srcRect b="0" l="0" r="36856" t="0"/>
          <a:stretch/>
        </p:blipFill>
        <p:spPr>
          <a:xfrm>
            <a:off x="217700" y="252025"/>
            <a:ext cx="2370524" cy="28888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2" name="Google Shape;112;p20"/>
          <p:cNvSpPr/>
          <p:nvPr/>
        </p:nvSpPr>
        <p:spPr>
          <a:xfrm>
            <a:off x="7254300" y="0"/>
            <a:ext cx="18897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Effects All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00" y="135775"/>
            <a:ext cx="5296261" cy="275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6325" y="1138800"/>
            <a:ext cx="3301135" cy="17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2255150" y="2969650"/>
            <a:ext cx="3522600" cy="384900"/>
          </a:xfrm>
          <a:prstGeom prst="rect">
            <a:avLst/>
          </a:prstGeom>
          <a:solidFill>
            <a:srgbClr val="FAD7AA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swald Light"/>
                <a:ea typeface="Oswald Light"/>
                <a:cs typeface="Oswald Light"/>
                <a:sym typeface="Oswald Light"/>
              </a:rPr>
              <a:t>Need to have visual affordance that more exists on scroll</a:t>
            </a:r>
            <a:endParaRPr sz="13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pic>
        <p:nvPicPr>
          <p:cNvPr id="120" name="Google Shape;120;p21" title="Right Scrim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9025" y="3083150"/>
            <a:ext cx="1990726" cy="149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112150" y="4713750"/>
            <a:ext cx="544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swald Light"/>
                <a:ea typeface="Oswald Light"/>
                <a:cs typeface="Oswald Light"/>
                <a:sym typeface="Oswald Light"/>
              </a:rPr>
              <a:t>Clear affordance that ‘more’ content is available on scroll.</a:t>
            </a:r>
            <a:endParaRPr sz="11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22" name="Google Shape;122;p21"/>
          <p:cNvSpPr/>
          <p:nvPr/>
        </p:nvSpPr>
        <p:spPr>
          <a:xfrm>
            <a:off x="7254300" y="0"/>
            <a:ext cx="1889700" cy="9144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Squad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